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7" r:id="rId5"/>
    <p:sldId id="261" r:id="rId6"/>
    <p:sldId id="258" r:id="rId7"/>
    <p:sldId id="259" r:id="rId8"/>
    <p:sldId id="260" r:id="rId9"/>
    <p:sldId id="265" r:id="rId10"/>
    <p:sldId id="264" r:id="rId11"/>
    <p:sldId id="269" r:id="rId12"/>
    <p:sldId id="266" r:id="rId13"/>
    <p:sldId id="263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1A4D49-1EC8-3256-9E8A-B84C363F5C8A}" name="Huw Rees" initials="HR" userId="S::huw.rees@bute.energy::afcae544-b30e-436c-a654-732e57bafee5" providerId="AD"/>
  <p188:author id="{6BA83C56-B395-F79B-0616-BFC62D5FE333}" name="Rhys Taylor" initials="RT" userId="S::rhys.taylor@bute.energy::0f1508df-2eee-4b92-9d9b-e2a63f4d558b" providerId="AD"/>
  <p188:author id="{07B34182-8894-B3FA-16F3-F7B0DF1398E2}" name="Cerys Bowen" initials="CB" userId="S::cerys.bowen@bute.energy::bee1988a-f198-447b-a67d-ba3ff7210a8d" providerId="AD"/>
  <p188:author id="{C98F97A6-B2D0-5562-7204-B3D73171444C}" name="Eluned Lewis" initials="EL" userId="S::eluned.lewis@bute.energy::1b94c6bd-f0fc-4d89-8c46-9e47539432e4" providerId="AD"/>
  <p188:author id="{F88775FA-2BF6-2521-1519-50F0BDE2D1FB}" name="Kadun Rees" initials="KR" userId="S::kadun.rees@bute.energy::bddd3762-22ea-4d3c-aef5-3d6e7bfcd0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D71922-D79D-4C72-B909-B4E32BA8E992}" v="32" dt="2025-07-14T12:58:17.315"/>
    <p1510:client id="{EBA0CA4F-7A5B-34F7-BD1E-9A9CF1CC0D99}" v="2262" dt="2025-07-14T14:47:00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36321-457D-4D50-B84B-2FD5A84421C1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EAC4F-48AF-414C-B6C0-5F9FBFA3C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6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DE9BF-64F8-35B0-6772-73B047BA1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BE1E6-68BB-1EFC-148D-8D36FF2DA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760140-DAAD-7707-8EC3-3CE8BAA77B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52AFB-21E1-10A0-C558-4152320BAD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69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269A4-9C1E-3E6F-862E-E18E80AE0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2EB76-C97F-6FE3-195E-6B39D4A389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A8AE90-5EDC-66D4-6058-99F117E2E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F951A-A1FC-6A87-6AAC-5868B36D3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3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10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877E4-430E-C65E-A20B-7E2F3081B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129D80-FBAD-45CA-90EA-96103EA0B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F64ECE-BD7C-F66B-E4D8-8AC8D83C7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88879-C164-5E5D-ED1A-FEE6925B58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44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8FAC-CB1E-8AF1-949F-AD0E5D43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65B58-6F03-CF00-40B3-84FC52942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8CD52-1D4A-20F0-F324-D9FD8172F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AEA7F-FFA8-B8F0-1261-8B3E85A88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2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7F2E2-E22F-3D44-4BF3-EB6811796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570C45-8DB3-9A09-1D21-79604402D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483E6C-571F-5421-FE4B-8A9E276852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1D74C4-8D45-976E-5143-FD32A9014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07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44248-94E2-6FE3-4A9E-119A55C4E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3FC24F-C0E7-C2E0-D0C9-D0E1B90C0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4ABC73-F19C-A1E9-6BD9-06F93D4AD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7D484-CA29-3621-9321-C9B8BD4050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47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F010C-0738-8B45-1E42-85A22BFA8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F3DAB4-56E5-4D10-9066-2B804764E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C6E00F-673B-EA13-80F2-AE582AB029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13FBC-3CA8-B92C-3376-2222E7E3F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54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6B7AB-3361-9FA3-F22F-2BF92FB19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3D7B9-C39A-CAEF-F969-3157DC7C6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C0682-8A7E-A9B1-60E1-079BEA676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CAC14-5FE3-E1DB-195E-DD4F6EF84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44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D8815-467E-AFBC-4C26-DA058DBD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7A83B-B972-64B5-AB33-292F16BC1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B5F14-893F-71ED-0258-AB94B9BD7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45FFD-7907-CDA3-E3BC-3F1DB9D528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10C2F-5F0D-4D1D-B15D-F29902C428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66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02169" y="0"/>
            <a:ext cx="9138919" cy="6858000"/>
          </a:xfrm>
          <a:custGeom>
            <a:avLst/>
            <a:gdLst/>
            <a:ahLst/>
            <a:cxnLst/>
            <a:rect l="l" t="t" r="r" b="b"/>
            <a:pathLst>
              <a:path w="13708378" h="10287000">
                <a:moveTo>
                  <a:pt x="0" y="0"/>
                </a:moveTo>
                <a:lnTo>
                  <a:pt x="13708377" y="0"/>
                </a:lnTo>
                <a:lnTo>
                  <a:pt x="1370837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03" r="-16703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3" name="Freeform 3"/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4" name="TextBox 4"/>
          <p:cNvSpPr txBox="1"/>
          <p:nvPr/>
        </p:nvSpPr>
        <p:spPr>
          <a:xfrm>
            <a:off x="263996" y="1101809"/>
            <a:ext cx="6841283" cy="3077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>
              <a:solidFill>
                <a:srgbClr val="FFFFFF"/>
              </a:solidFill>
              <a:latin typeface="Sharp Grotesk PE Medium"/>
            </a:endParaRPr>
          </a:p>
          <a:p>
            <a:r>
              <a:rPr lang="en-US" sz="4000" dirty="0">
                <a:solidFill>
                  <a:srgbClr val="FFFFFF"/>
                </a:solidFill>
                <a:latin typeface="Sharp Grotesk PE Medium"/>
              </a:rPr>
              <a:t>Parc </a:t>
            </a:r>
            <a:r>
              <a:rPr lang="en-US" sz="4000" dirty="0" err="1">
                <a:solidFill>
                  <a:srgbClr val="FFFFFF"/>
                </a:solidFill>
                <a:latin typeface="Sharp Grotesk PE Medium"/>
              </a:rPr>
              <a:t>Ynni</a:t>
            </a:r>
            <a:r>
              <a:rPr lang="en-US" sz="4000" dirty="0">
                <a:solidFill>
                  <a:srgbClr val="FFFFFF"/>
                </a:solidFill>
                <a:latin typeface="Sharp Grotesk PE Medium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Sharp Grotesk PE Medium"/>
              </a:rPr>
              <a:t>Esgair</a:t>
            </a:r>
            <a:r>
              <a:rPr lang="en-US" sz="4000" dirty="0">
                <a:solidFill>
                  <a:srgbClr val="FFFFFF"/>
                </a:solidFill>
                <a:latin typeface="Sharp Grotesk PE Medium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Sharp Grotesk PE Medium"/>
              </a:rPr>
              <a:t>Galed</a:t>
            </a:r>
            <a:r>
              <a:rPr lang="en-US" sz="4000" dirty="0">
                <a:solidFill>
                  <a:srgbClr val="FFFFFF"/>
                </a:solidFill>
                <a:latin typeface="Sharp Grotesk PE Medium"/>
              </a:rPr>
              <a:t> </a:t>
            </a:r>
          </a:p>
          <a:p>
            <a:r>
              <a:rPr lang="en-GB" sz="4000" dirty="0">
                <a:solidFill>
                  <a:schemeClr val="bg1"/>
                </a:solidFill>
                <a:latin typeface="Sharp Grotesk PE Medium"/>
                <a:ea typeface="Sharp Grotesk PE Medium 20" panose="020B0605050702030204" pitchFamily="34" charset="0"/>
              </a:rPr>
              <a:t>Grŵp </a:t>
            </a:r>
            <a:r>
              <a:rPr lang="en-GB" sz="4000" dirty="0" err="1">
                <a:solidFill>
                  <a:schemeClr val="bg1"/>
                </a:solidFill>
                <a:latin typeface="Sharp Grotesk PE Medium"/>
                <a:ea typeface="Sharp Grotesk PE Medium 20" panose="020B0605050702030204" pitchFamily="34" charset="0"/>
              </a:rPr>
              <a:t>Cyswllt</a:t>
            </a:r>
            <a:r>
              <a:rPr lang="en-GB" sz="4000" dirty="0">
                <a:solidFill>
                  <a:schemeClr val="bg1"/>
                </a:solidFill>
                <a:latin typeface="Sharp Grotesk PE Medium"/>
                <a:ea typeface="Sharp Grotesk PE Medium 20" panose="020B0605050702030204" pitchFamily="34" charset="0"/>
              </a:rPr>
              <a:t> </a:t>
            </a:r>
            <a:r>
              <a:rPr lang="en-GB" sz="4000" dirty="0" err="1">
                <a:solidFill>
                  <a:schemeClr val="bg1"/>
                </a:solidFill>
                <a:latin typeface="Sharp Grotesk PE Medium"/>
                <a:ea typeface="Sharp Grotesk PE Medium 20" panose="020B0605050702030204" pitchFamily="34" charset="0"/>
              </a:rPr>
              <a:t>Cymunedol</a:t>
            </a:r>
            <a:endParaRPr lang="en-US" sz="4000" dirty="0">
              <a:solidFill>
                <a:schemeClr val="bg1"/>
              </a:solidFill>
              <a:latin typeface="Sharp Grotesk PE Medium"/>
              <a:ea typeface="Sharp Grotesk PE Medium 20" panose="020B0605050702030204" pitchFamily="34" charset="0"/>
            </a:endParaRPr>
          </a:p>
          <a:p>
            <a:endParaRPr lang="en-US" sz="2667" dirty="0">
              <a:solidFill>
                <a:srgbClr val="FFFFFF"/>
              </a:solidFill>
              <a:latin typeface="Sharp Grotesk PE Medium"/>
            </a:endParaRPr>
          </a:p>
          <a:p>
            <a:r>
              <a:rPr lang="en-US" sz="2667" dirty="0" err="1">
                <a:solidFill>
                  <a:srgbClr val="FFFFFF"/>
                </a:solidFill>
                <a:latin typeface="Sharp Grotesk PE Medium"/>
              </a:rPr>
              <a:t>Telerau</a:t>
            </a:r>
            <a:r>
              <a:rPr lang="en-US" sz="2667" dirty="0">
                <a:solidFill>
                  <a:srgbClr val="FFFFFF"/>
                </a:solidFill>
                <a:latin typeface="Sharp Grotesk PE Medium"/>
              </a:rPr>
              <a:t> </a:t>
            </a:r>
            <a:r>
              <a:rPr lang="en-US" sz="2667" dirty="0" err="1">
                <a:solidFill>
                  <a:srgbClr val="FFFFFF"/>
                </a:solidFill>
                <a:latin typeface="Sharp Grotesk PE Medium"/>
              </a:rPr>
              <a:t>Cyfeirio</a:t>
            </a:r>
            <a:r>
              <a:rPr lang="en-US" sz="2667" dirty="0">
                <a:solidFill>
                  <a:srgbClr val="FFFFFF"/>
                </a:solidFill>
                <a:latin typeface="Sharp Grotesk PE Medium"/>
              </a:rPr>
              <a:t> v2 </a:t>
            </a:r>
          </a:p>
          <a:p>
            <a:r>
              <a:rPr lang="en-US" sz="2667" dirty="0">
                <a:solidFill>
                  <a:srgbClr val="FFFFFF"/>
                </a:solidFill>
                <a:latin typeface="Sharp Grotesk PE Medium"/>
                <a:ea typeface="Sharp Grotesk PE Medium"/>
              </a:rPr>
              <a:t>Hydref 2025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7237" y="134401"/>
            <a:ext cx="2983963" cy="256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95"/>
              </a:lnSpc>
            </a:pPr>
            <a:r>
              <a:rPr lang="en-US" sz="1467" err="1">
                <a:solidFill>
                  <a:srgbClr val="FFFFFF"/>
                </a:solidFill>
                <a:latin typeface="Inter 1"/>
              </a:rPr>
              <a:t>bute.energy</a:t>
            </a:r>
            <a:endParaRPr lang="en-US" sz="1467">
              <a:solidFill>
                <a:srgbClr val="FFFFFF"/>
              </a:solidFill>
              <a:latin typeface="Inter 1"/>
            </a:endParaRPr>
          </a:p>
        </p:txBody>
      </p:sp>
    </p:spTree>
    <p:extLst>
      <p:ext uri="{BB962C8B-B14F-4D97-AF65-F5344CB8AC3E}">
        <p14:creationId xmlns:p14="http://schemas.microsoft.com/office/powerpoint/2010/main" val="4098377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AFBEC-F1DD-2516-A919-96860F694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AC213B2-A795-B662-2A62-1C5F8B444427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BAD972E-80D7-AD1F-11A3-9EF72374E980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F74201-3034-F494-14AC-22E877C5B294}"/>
              </a:ext>
            </a:extLst>
          </p:cNvPr>
          <p:cNvSpPr txBox="1"/>
          <p:nvPr/>
        </p:nvSpPr>
        <p:spPr>
          <a:xfrm>
            <a:off x="418104" y="1748799"/>
            <a:ext cx="7251058" cy="30162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6.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Gwybodaeth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a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Gwelededd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</a:p>
          <a:p>
            <a:endParaRPr lang="en-GB" sz="1600" dirty="0"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  <a:p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arweinwyr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cynghorau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MSau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ac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Senedd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cadw’n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ymwybodol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o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gynnydd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(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drwy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ddosbarthiad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munudau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gwybodaeth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cysylltiedig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),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fod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galw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am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ymrwymiad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grwp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rhai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sy’n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gweithredu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lefel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fwy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lleol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fel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Cynghorwyr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Ward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Chynghorau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unigolion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gallu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monitro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cynnydd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trwy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wefan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prosiect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byddant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gwahodd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wneud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cynrychiolaethau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i’r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drwy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Gadeirydd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mecanwaith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adborth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ar-lein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wefan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neu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drwy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arall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o’r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agenda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chofnodion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hefyd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gael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wefan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prosiect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211CCC-B49B-87D8-9747-DACB98DEA4DE}"/>
              </a:ext>
            </a:extLst>
          </p:cNvPr>
          <p:cNvSpPr txBox="1"/>
          <p:nvPr/>
        </p:nvSpPr>
        <p:spPr>
          <a:xfrm>
            <a:off x="260788" y="584800"/>
            <a:ext cx="713279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035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30C5D9-B07E-388D-3EDE-8EDD75A0C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FFFCE77-E2A6-086A-BA84-27B743F5CE72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6D58CE4-F7B6-AC37-8692-A6900A97CCF7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1B77E-E237-92F6-9670-D9A873187355}"/>
              </a:ext>
            </a:extLst>
          </p:cNvPr>
          <p:cNvSpPr txBox="1"/>
          <p:nvPr/>
        </p:nvSpPr>
        <p:spPr>
          <a:xfrm>
            <a:off x="398931" y="1367384"/>
            <a:ext cx="7251058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7. </a:t>
            </a:r>
            <a:r>
              <a:rPr lang="en-US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Aelodaeth</a:t>
            </a:r>
            <a:r>
              <a:rPr lang="en-US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y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Grŵp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Cyswllt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Cymunedol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20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20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20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20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68D7F-F79A-5954-74E0-D3EAD0FEDBE9}"/>
              </a:ext>
            </a:extLst>
          </p:cNvPr>
          <p:cNvSpPr txBox="1"/>
          <p:nvPr/>
        </p:nvSpPr>
        <p:spPr>
          <a:xfrm>
            <a:off x="267237" y="290166"/>
            <a:ext cx="713279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33D698-EB3B-7107-46BE-F85CA3277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786571"/>
              </p:ext>
            </p:extLst>
          </p:nvPr>
        </p:nvGraphicFramePr>
        <p:xfrm>
          <a:off x="3167324" y="1873934"/>
          <a:ext cx="4503308" cy="4723392"/>
        </p:xfrm>
        <a:graphic>
          <a:graphicData uri="http://schemas.openxmlformats.org/drawingml/2006/table">
            <a:tbl>
              <a:tblPr/>
              <a:tblGrid>
                <a:gridCol w="2236358">
                  <a:extLst>
                    <a:ext uri="{9D8B030D-6E8A-4147-A177-3AD203B41FA5}">
                      <a16:colId xmlns:a16="http://schemas.microsoft.com/office/drawing/2014/main" val="3007807891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1719312867"/>
                    </a:ext>
                  </a:extLst>
                </a:gridCol>
              </a:tblGrid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1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Grŵp / s</a:t>
                      </a:r>
                      <a:r>
                        <a:rPr lang="en-GB" sz="950" b="1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efydliad</a:t>
                      </a:r>
                      <a:r>
                        <a:rPr lang="en-GB" sz="950" b="1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a </a:t>
                      </a:r>
                      <a:r>
                        <a:rPr lang="en-GB" sz="950" b="1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gynrychiolwyd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1" i="0" dirty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Unigolyn</a:t>
                      </a:r>
                      <a:r>
                        <a:rPr lang="en-GB" sz="950" b="1" i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/ </a:t>
                      </a:r>
                      <a:r>
                        <a:rPr lang="en-GB" sz="950" b="1" i="0" dirty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dirprwy</a:t>
                      </a:r>
                      <a:r>
                        <a:rPr lang="en-GB" sz="950" b="1" i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en-GB" sz="950" b="1" i="0" dirty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enwebedig</a:t>
                      </a:r>
                      <a:endParaRPr lang="en-GB" sz="950" b="0" i="0" dirty="0">
                        <a:effectLst/>
                        <a:latin typeface="Aptos"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5865550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Sir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Elwyn Vaughan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240981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Sir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Gary Mitchell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3835535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Sir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Glyn Preston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906384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Amddiffyn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Glaslyn &amp;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Hafren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Maya Bimson / Sali-Ann Preston </a:t>
                      </a:r>
                      <a:endParaRPr lang="en-GB" sz="950" b="0" i="0" dirty="0">
                        <a:effectLst/>
                        <a:latin typeface="Aptos"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768595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Tirfeddianwr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Esgair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Galed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Endaf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Meddins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/ Meilir Jones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545665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Trefeglwys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Derek Pugh /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Edward Pugh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67034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n-GB" sz="950" b="0" i="0" dirty="0" err="1">
                          <a:effectLst/>
                          <a:latin typeface="Aptos" panose="020B0004020202020204" pitchFamily="34" charset="0"/>
                        </a:rPr>
                        <a:t>Llanbrynmair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Richard Ashton /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Bryn Jones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437029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effectLst/>
                          <a:latin typeface="Aptos" panose="020B0004020202020204" pitchFamily="34" charset="0"/>
                        </a:rPr>
                        <a:t>Glantwymyn</a:t>
                      </a: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 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3450160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n-GB" sz="950" b="0" i="0" dirty="0" err="1">
                          <a:effectLst/>
                          <a:latin typeface="Aptos" panose="020B0004020202020204" pitchFamily="34" charset="0"/>
                        </a:rPr>
                        <a:t>Cadfarch</a:t>
                      </a: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 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Elen Williams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2970283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effectLst/>
                          <a:latin typeface="Aptos" panose="020B0004020202020204" pitchFamily="34" charset="0"/>
                        </a:rPr>
                        <a:t>Blaenrheidol</a:t>
                      </a: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 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82216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Llanidloes – </a:t>
                      </a:r>
                      <a:r>
                        <a:rPr lang="en-GB" sz="950" b="0" i="0" dirty="0" err="1">
                          <a:effectLst/>
                          <a:latin typeface="Aptos" panose="020B0004020202020204" pitchFamily="34" charset="0"/>
                        </a:rPr>
                        <a:t>Heb</a:t>
                      </a: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706871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effectLst/>
                          <a:latin typeface="Aptos" panose="020B0004020202020204" pitchFamily="34" charset="0"/>
                        </a:rPr>
                        <a:t>Llangurig</a:t>
                      </a: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 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537571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Cyngor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Cymuned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>
                          <a:effectLst/>
                          <a:latin typeface="Aptos" panose="020B0004020202020204" pitchFamily="34" charset="0"/>
                        </a:rPr>
                        <a:t>Carno 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7617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Clywedog Community Association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Paul Buckley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496629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Llwynygog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Coperative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Barbara Richter</a:t>
                      </a: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835571"/>
                  </a:ext>
                </a:extLst>
              </a:tr>
              <a:tr h="25572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Twristiaeth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lleol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Sarah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Hackshall</a:t>
                      </a:r>
                      <a:endParaRPr lang="en-GB" sz="950" b="0" i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230262"/>
                  </a:ext>
                </a:extLst>
              </a:tr>
              <a:tr h="2553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Yddiriedolaeth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GB" sz="950" b="0" i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Natur</a:t>
                      </a: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Maldwyn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138"/>
                        </a:lnSpc>
                        <a:buNone/>
                      </a:pPr>
                      <a:r>
                        <a:rPr lang="en-GB" sz="95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Carla Evans </a:t>
                      </a:r>
                      <a:endParaRPr lang="en-GB" sz="950" b="0" i="0" dirty="0">
                        <a:effectLst/>
                      </a:endParaRPr>
                    </a:p>
                  </a:txBody>
                  <a:tcPr marL="29154" marR="29154" marT="14577" marB="1457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933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31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930954-1FB1-A9B9-C20B-AFAB6D6BD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4A04901-FC6B-9313-EFA1-221F8BA38438}"/>
              </a:ext>
            </a:extLst>
          </p:cNvPr>
          <p:cNvSpPr/>
          <p:nvPr/>
        </p:nvSpPr>
        <p:spPr>
          <a:xfrm>
            <a:off x="2244295" y="-428108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BF08E1D-5DC5-EFED-2B56-027D8505A1D1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EE36B-E3CC-80EB-4B63-FCDA524DA44F}"/>
              </a:ext>
            </a:extLst>
          </p:cNvPr>
          <p:cNvSpPr txBox="1"/>
          <p:nvPr/>
        </p:nvSpPr>
        <p:spPr>
          <a:xfrm>
            <a:off x="260787" y="1998089"/>
            <a:ext cx="6495613" cy="44121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67"/>
          </a:p>
          <a:p>
            <a:endParaRPr lang="en-US" sz="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89F7A2-8207-D135-F2B1-5F647387D843}"/>
              </a:ext>
            </a:extLst>
          </p:cNvPr>
          <p:cNvSpPr txBox="1"/>
          <p:nvPr/>
        </p:nvSpPr>
        <p:spPr>
          <a:xfrm>
            <a:off x="349533" y="674650"/>
            <a:ext cx="729811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-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Trosolwg</a:t>
            </a:r>
            <a:endParaRPr lang="en-US" sz="32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E4E13E-10CE-0C13-5809-C090E6DF9507}"/>
              </a:ext>
            </a:extLst>
          </p:cNvPr>
          <p:cNvSpPr txBox="1"/>
          <p:nvPr/>
        </p:nvSpPr>
        <p:spPr>
          <a:xfrm>
            <a:off x="349533" y="1827425"/>
            <a:ext cx="7298119" cy="3877985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50000"/>
            </a:pPr>
            <a:endParaRPr lang="en-US" sz="20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 indent="-229870">
              <a:buSzPct val="150000"/>
            </a:pP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Prif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pwrpas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yw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hwyluso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deialog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dwyochrog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rhwng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Bute Energy a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chymunedau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lleol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cyfagos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sefydliadau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rhanddeiliaid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sydd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â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diddordeb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datblygu'r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fferm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wynt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gynhelir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. </a:t>
            </a:r>
          </a:p>
          <a:p>
            <a:pPr indent="-229870">
              <a:buSzPct val="150000"/>
            </a:pPr>
            <a:endParaRPr lang="en-GB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 indent="-229870">
              <a:buSzPct val="150000"/>
            </a:pP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Bydd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ddibartisan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: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nid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yw'n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fforwm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lle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ceir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cefnogaeth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nac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llwyfan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i'r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rhai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all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ddewis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gwrthwynebu'r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datblygiad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. </a:t>
            </a:r>
          </a:p>
          <a:p>
            <a:pPr indent="-229870">
              <a:buSzPct val="150000"/>
            </a:pPr>
            <a:endParaRPr lang="en-GB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 indent="-229870">
              <a:buSzPct val="150000"/>
            </a:pP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Bydd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unigolion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a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sefydliadau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sydd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am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gefnogi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neu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wrthwynebu'r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cynnig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yn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gallu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gwneud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hyn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drwy'r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broses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cynllunio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ac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nid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drwy'r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grŵp</a:t>
            </a:r>
            <a:r>
              <a:rPr lang="en-GB" sz="1600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. </a:t>
            </a:r>
          </a:p>
          <a:p>
            <a:pPr indent="-229870">
              <a:buSzPct val="150000"/>
            </a:pPr>
            <a:endParaRPr lang="en-GB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 indent="-229870">
              <a:buSzPct val="150000"/>
            </a:pP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Diffinnir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gymuned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leol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fel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rhai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sy'n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byw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neu'n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gweithio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agos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at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Barc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Ynni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Esgair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Galed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6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gynhelir</a:t>
            </a:r>
            <a:r>
              <a:rPr lang="en-GB" sz="16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.</a:t>
            </a:r>
            <a:endParaRPr lang="en-US" sz="1600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pPr>
              <a:buSzPct val="150000"/>
            </a:pPr>
            <a:endParaRPr lang="en-US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>
              <a:buSzPct val="150000"/>
            </a:pPr>
            <a:endParaRPr lang="en-US" sz="2000" b="1" dirty="0">
              <a:solidFill>
                <a:schemeClr val="bg2">
                  <a:lumMod val="75000"/>
                </a:schemeClr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3056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7E58EA5E-7B9D-0868-1429-E58C65F5FF06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02CFB3-1C8B-092C-4F32-6319BCC05E34}"/>
              </a:ext>
            </a:extLst>
          </p:cNvPr>
          <p:cNvSpPr txBox="1"/>
          <p:nvPr/>
        </p:nvSpPr>
        <p:spPr>
          <a:xfrm>
            <a:off x="260787" y="1998089"/>
            <a:ext cx="6495613" cy="44121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67"/>
          </a:p>
          <a:p>
            <a:endParaRPr lang="en-US" sz="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4A9FB5-6B6C-BBB9-F782-C11C2B0A0E72}"/>
              </a:ext>
            </a:extLst>
          </p:cNvPr>
          <p:cNvSpPr txBox="1"/>
          <p:nvPr/>
        </p:nvSpPr>
        <p:spPr>
          <a:xfrm>
            <a:off x="371412" y="567401"/>
            <a:ext cx="4400886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32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4AF7A5-BBF6-FBEB-CE8A-AC0BE8282A5D}"/>
              </a:ext>
            </a:extLst>
          </p:cNvPr>
          <p:cNvSpPr txBox="1"/>
          <p:nvPr/>
        </p:nvSpPr>
        <p:spPr>
          <a:xfrm>
            <a:off x="371412" y="2589533"/>
            <a:ext cx="4029139" cy="3077766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660F56"/>
              </a:buClr>
              <a:buSzPct val="150000"/>
            </a:pP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Bydd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cynrychiolwyr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cael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eu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chwilio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o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ystod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eang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o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sefydliadau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lleol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gan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gynnwys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Cynghorau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Cynghorau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Sirol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sefydliadau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sy'n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cynrychioli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sectorau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megis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addysg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chwaraeon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crefydd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twristiaeth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amgylchedd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ffermio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chelfyddyd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,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pobl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ifanc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iechyd.</a:t>
            </a:r>
          </a:p>
          <a:p>
            <a:pPr>
              <a:buClr>
                <a:srgbClr val="660F56"/>
              </a:buClr>
              <a:buSzPct val="150000"/>
            </a:pPr>
            <a:endParaRPr lang="en-GB" sz="14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>
              <a:buClr>
                <a:srgbClr val="660F56"/>
              </a:buClr>
              <a:buSzPct val="150000"/>
            </a:pP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Bydd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</a:t>
            </a:r>
            <a:r>
              <a:rPr lang="en-GB" sz="1400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ŵ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p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Cyswllt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Cymunedol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eistedd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ochr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ochr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â'n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hymgysylltiad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parhaus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â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chynghorau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lleol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chynghorwyr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chynrychiolwyr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gwleidyddol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eraill</a:t>
            </a:r>
            <a:r>
              <a:rPr lang="en-GB" sz="1400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.</a:t>
            </a:r>
            <a:endParaRPr lang="en-US" sz="1400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A8C394-4666-9AC8-367B-97DC22C68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7636" y="592452"/>
            <a:ext cx="7654364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DC2813-951A-834E-2D70-D0CC34CB2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CB71C5-7CA4-3884-212D-E45B707B1382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36B24A8-32E2-F795-87C8-13020941D3F0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6CB413-F70A-EB38-40A4-B7857623DDE9}"/>
              </a:ext>
            </a:extLst>
          </p:cNvPr>
          <p:cNvSpPr txBox="1"/>
          <p:nvPr/>
        </p:nvSpPr>
        <p:spPr>
          <a:xfrm>
            <a:off x="267237" y="1784689"/>
            <a:ext cx="6495613" cy="44121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67"/>
          </a:p>
          <a:p>
            <a:endParaRPr lang="en-US" sz="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9E7164-AB00-31CB-B3B0-08C7EB5892F4}"/>
              </a:ext>
            </a:extLst>
          </p:cNvPr>
          <p:cNvSpPr txBox="1"/>
          <p:nvPr/>
        </p:nvSpPr>
        <p:spPr>
          <a:xfrm>
            <a:off x="439706" y="599248"/>
            <a:ext cx="713279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2EA45-A29F-2226-843C-1EDDC4C1035E}"/>
              </a:ext>
            </a:extLst>
          </p:cNvPr>
          <p:cNvSpPr txBox="1"/>
          <p:nvPr/>
        </p:nvSpPr>
        <p:spPr>
          <a:xfrm>
            <a:off x="510681" y="1784689"/>
            <a:ext cx="7132790" cy="2800767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59410">
              <a:buAutoNum type="arabicPeriod"/>
            </a:pP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Amcanion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Cyswllt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Cymunedol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endParaRPr lang="en-US" sz="2000" dirty="0">
              <a:latin typeface="Sharp Grotesk PE Book 20"/>
            </a:endParaRPr>
          </a:p>
          <a:p>
            <a:pPr marL="97155"/>
            <a:endParaRPr lang="en-GB" sz="18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Caniatáu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sianel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cyfathrebu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rhwng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cynrychiolwyr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Bute Energy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a'r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gymuned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leol</a:t>
            </a: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Darparu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fforwm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gyfer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trafodaeth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chyfnewid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gwybodaeth</a:t>
            </a: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Derbyn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diweddariadau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broses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gynllunio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hysbysu'r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rhaglen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ymgynghori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cyhoeddus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pPr marL="382905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Derbyn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gwybodaeth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pecyn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buddsoddi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382905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Hysbysu'r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dull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mapio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ddefnyddir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nodi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blaenoriaethau'r</a:t>
            </a:r>
            <a:r>
              <a:rPr lang="en-GB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GB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gymuned</a:t>
            </a: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5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13590-BC2A-D038-3A14-A6C9DA67D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2AF37C-F1CB-1EF1-6ED3-1831006C8F5E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2727933-4F38-E731-8357-2FF357C843B3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2FBFD7-2501-4460-B0CC-139A637A918E}"/>
              </a:ext>
            </a:extLst>
          </p:cNvPr>
          <p:cNvSpPr txBox="1"/>
          <p:nvPr/>
        </p:nvSpPr>
        <p:spPr>
          <a:xfrm>
            <a:off x="356582" y="1779687"/>
            <a:ext cx="7429958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2.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Aelodaeth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Cyswllt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Cymunedol</a:t>
            </a:r>
            <a:r>
              <a:rPr lang="en-GB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endParaRPr lang="en-US" sz="2000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endParaRPr lang="en-US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Er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mwyn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maint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Grŵp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hylaw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sefydlu'r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Grŵp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seiliedig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gynrychiolwyr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etholedig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lleol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grwpiau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lleol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chynrychiolwyr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o Bute Energy.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cheisiadau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ymuno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eitem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safonol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yr agenda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Grŵp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Mae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o’r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gysylltiedig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â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/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sefydliad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Dylai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/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sefydliad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enwebu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prif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bwynt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Gall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/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sefydliad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anfon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un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cynrychiolydd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unig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bob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Gall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/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sefydliad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anfon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unrhyw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gynrychioli'r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GCC –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nid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oes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rhaid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pwynt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enwebedig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fynychu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absenoldeb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sefydliad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sy'n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am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olynol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drafod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eraill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Grŵp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llythyr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atynt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hysbysu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absenoldeb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parhaus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arwain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at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haelodaeth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thynnu'n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ôl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br>
              <a:rPr lang="en-US" dirty="0"/>
            </a:br>
            <a:endParaRPr lang="en-US" dirty="0"/>
          </a:p>
          <a:p>
            <a:endParaRPr lang="en-US" sz="1600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0622D-8A92-462B-6599-0AC1854160C7}"/>
              </a:ext>
            </a:extLst>
          </p:cNvPr>
          <p:cNvSpPr txBox="1"/>
          <p:nvPr/>
        </p:nvSpPr>
        <p:spPr>
          <a:xfrm>
            <a:off x="260788" y="584800"/>
            <a:ext cx="713279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440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8658D7-23C0-557E-A431-01443EA96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FF17D5-251A-B6F3-3356-D9F97E07D134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3288367-83D4-FD57-0FD3-7B00FC64E5A0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41378-6E4C-94B5-38AE-00B0DB3C9A4F}"/>
              </a:ext>
            </a:extLst>
          </p:cNvPr>
          <p:cNvSpPr txBox="1"/>
          <p:nvPr/>
        </p:nvSpPr>
        <p:spPr>
          <a:xfrm>
            <a:off x="400640" y="1660961"/>
            <a:ext cx="7301059" cy="42934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3. </a:t>
            </a:r>
            <a:r>
              <a:rPr lang="en-US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Cadeirydd</a:t>
            </a:r>
            <a:r>
              <a:rPr lang="en-US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</a:rPr>
              <a:t> </a:t>
            </a:r>
            <a:r>
              <a:rPr lang="en-US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  <a:cs typeface="+mn-lt"/>
              </a:rPr>
              <a:t>y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  <a:cs typeface="+mn-lt"/>
              </a:rPr>
              <a:t>Grŵp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  <a:cs typeface="+mn-lt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  <a:cs typeface="+mn-lt"/>
              </a:rPr>
              <a:t>Cyswllt</a:t>
            </a:r>
            <a:r>
              <a:rPr lang="en-GB" sz="2000" b="1" dirty="0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  <a:cs typeface="+mn-lt"/>
              </a:rPr>
              <a:t> </a:t>
            </a:r>
            <a:r>
              <a:rPr lang="en-GB" sz="2000" b="1" dirty="0" err="1">
                <a:solidFill>
                  <a:srgbClr val="660F56"/>
                </a:solidFill>
                <a:latin typeface="Sharp Grotesk PE Book 20" panose="020B0505050702030204" pitchFamily="34" charset="0"/>
                <a:ea typeface="Sharp Grotesk PE Book 20" panose="020B0505050702030204" pitchFamily="34" charset="0"/>
                <a:cs typeface="+mn-lt"/>
              </a:rPr>
              <a:t>Cymunedol</a:t>
            </a:r>
            <a:endParaRPr lang="en-US" sz="20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15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Rôl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Cadeirydd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cadeirio'r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mewn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ffordd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diduedd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chynhwysol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sicrhau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fusnes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gynnal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briodol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unol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â'r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cylch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gorchwyl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  <a:endParaRPr lang="en-US" sz="14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Nid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oes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cadeirydd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unrhyw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bwerau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penderfynu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Cadeirydd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arwain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trafodaeth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drwy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agenda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sicrhau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cymryd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lawn ac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hannog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gyfrannu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at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drafodaethau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phenderfyniadau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GCC, ac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sicrhau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egwyddorion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cyfle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cyfartal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gwerthfawrogi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amrywiaeth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cymhwyso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Thirty4/7 Communications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darparu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cefnogaeth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weinyddol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sicrhau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cynllunio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a'u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rhedeg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effeithiol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sicrhau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gwahoddiadau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agendâu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chofnodion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dosbarthu'n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briodol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Penderfynodd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gallai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Thirty4/7 Communications /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Rheolwr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Prosiect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Esgair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Galed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gadeirio'r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er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mwyn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caniatáu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bob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gyfrannu'n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llawn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at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drafodaethau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8B9C7E-D185-FFE9-1DB9-B1D935885E0E}"/>
              </a:ext>
            </a:extLst>
          </p:cNvPr>
          <p:cNvSpPr txBox="1"/>
          <p:nvPr/>
        </p:nvSpPr>
        <p:spPr>
          <a:xfrm>
            <a:off x="260788" y="584800"/>
            <a:ext cx="9832336" cy="1624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66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5BAD1C-342F-F881-65B7-3304BFDF6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67010482-473F-46C5-4A51-4B1E47D172E8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489B6-D957-FE21-0C5A-DA65C80D1076}"/>
              </a:ext>
            </a:extLst>
          </p:cNvPr>
          <p:cNvSpPr txBox="1"/>
          <p:nvPr/>
        </p:nvSpPr>
        <p:spPr>
          <a:xfrm>
            <a:off x="548733" y="1753862"/>
            <a:ext cx="7305963" cy="40010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4.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Cyfarfodydd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Cyswllt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Cymunedol</a:t>
            </a:r>
            <a:endParaRPr lang="en-US" sz="2000" b="1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endParaRPr lang="en-US" sz="1600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penderfynu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ble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hoffi'r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cynnal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  <a:endParaRPr lang="en-US" sz="14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Cynhelir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bob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chwarter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er bod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pŵer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alw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eithriadol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trwy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roi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o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leiaf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deg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diwrnod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gwaith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o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rybudd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</a:p>
          <a:p>
            <a:br>
              <a:rPr lang="en-US" sz="14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</a:b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agendâu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trafod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mhob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rhaid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iddynt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gydymffurfio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â'r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cylch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gorchwyl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Mae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bob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yr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hawl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 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awgrymu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eitemau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agendau'r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agendâu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dosbarthu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Thirty4/7 Communications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bythefnos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cofnodion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dosbarthu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o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fewn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pythefnos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ôl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pob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gyfer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sylwadau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cofnodion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terfynol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rhannu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wefan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prosiect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ddwyieithog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o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fewn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4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wythnos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242D4-EA90-1769-EE79-E21FB013DCA3}"/>
              </a:ext>
            </a:extLst>
          </p:cNvPr>
          <p:cNvSpPr txBox="1"/>
          <p:nvPr/>
        </p:nvSpPr>
        <p:spPr>
          <a:xfrm>
            <a:off x="260788" y="584800"/>
            <a:ext cx="7132790" cy="1624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7485D629-4B21-63D9-749B-308404A759DB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84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05CAC-1713-4E0A-7F48-3178F7A00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8543F21-51C8-18AC-135D-B8EF86DB4DB8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3029DA8-B718-12C7-E517-7CC7667C50ED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44D203-B3B3-AD51-799B-7B4249A6820D}"/>
              </a:ext>
            </a:extLst>
          </p:cNvPr>
          <p:cNvSpPr txBox="1"/>
          <p:nvPr/>
        </p:nvSpPr>
        <p:spPr>
          <a:xfrm>
            <a:off x="573552" y="1827038"/>
            <a:ext cx="7251058" cy="27084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4.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Cyfarfodydd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Cyswllt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Cymunedol</a:t>
            </a:r>
            <a:endParaRPr lang="en-US" sz="2000" b="1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endParaRPr lang="en-US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r>
              <a:rPr lang="pt-BR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Eitemau Sefydlog ar yr Agenda:</a:t>
            </a:r>
          </a:p>
          <a:p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Croeso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chyflwyniadau</a:t>
            </a: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Ymddiheiriadau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Materion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sy'n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codi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Grŵp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Diweddariadau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prosiect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Esgair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Galed</a:t>
            </a: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Unrhyw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busnes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arall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Dyddiad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ac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amser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nesaf</a:t>
            </a: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59F530-0533-662F-5AF4-089F5B1DD27E}"/>
              </a:ext>
            </a:extLst>
          </p:cNvPr>
          <p:cNvSpPr txBox="1"/>
          <p:nvPr/>
        </p:nvSpPr>
        <p:spPr>
          <a:xfrm>
            <a:off x="260788" y="584800"/>
            <a:ext cx="7132790" cy="1624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071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19E9F9-18EB-667E-EBFB-6182AA6AB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5B47FF-3929-5086-AA63-D541709461F2}"/>
              </a:ext>
            </a:extLst>
          </p:cNvPr>
          <p:cNvSpPr/>
          <p:nvPr/>
        </p:nvSpPr>
        <p:spPr>
          <a:xfrm>
            <a:off x="2295180" y="-373405"/>
            <a:ext cx="12855830" cy="7231405"/>
          </a:xfrm>
          <a:custGeom>
            <a:avLst/>
            <a:gdLst/>
            <a:ahLst/>
            <a:cxnLst/>
            <a:rect l="l" t="t" r="r" b="b"/>
            <a:pathLst>
              <a:path w="19283745" h="10847107">
                <a:moveTo>
                  <a:pt x="0" y="0"/>
                </a:moveTo>
                <a:lnTo>
                  <a:pt x="19283745" y="0"/>
                </a:lnTo>
                <a:lnTo>
                  <a:pt x="19283745" y="10847107"/>
                </a:lnTo>
                <a:lnTo>
                  <a:pt x="0" y="10847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9F5D819-2224-0548-17A5-AE7580E5AA75}"/>
              </a:ext>
            </a:extLst>
          </p:cNvPr>
          <p:cNvSpPr/>
          <p:nvPr/>
        </p:nvSpPr>
        <p:spPr>
          <a:xfrm>
            <a:off x="267237" y="5835919"/>
            <a:ext cx="2555773" cy="761407"/>
          </a:xfrm>
          <a:custGeom>
            <a:avLst/>
            <a:gdLst/>
            <a:ahLst/>
            <a:cxnLst/>
            <a:rect l="l" t="t" r="r" b="b"/>
            <a:pathLst>
              <a:path w="3833660" h="1142111">
                <a:moveTo>
                  <a:pt x="0" y="0"/>
                </a:moveTo>
                <a:lnTo>
                  <a:pt x="3833660" y="0"/>
                </a:lnTo>
                <a:lnTo>
                  <a:pt x="3833660" y="1142111"/>
                </a:lnTo>
                <a:lnTo>
                  <a:pt x="0" y="1142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425B2-1A61-7AD1-BD16-794DA9FF6580}"/>
              </a:ext>
            </a:extLst>
          </p:cNvPr>
          <p:cNvSpPr txBox="1"/>
          <p:nvPr/>
        </p:nvSpPr>
        <p:spPr>
          <a:xfrm>
            <a:off x="454680" y="1943482"/>
            <a:ext cx="7251058" cy="36317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5. Cod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Ymddygiad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y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Grŵp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Cyswllt</a:t>
            </a:r>
            <a:r>
              <a:rPr lang="en-US" sz="2000" b="1" dirty="0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 </a:t>
            </a:r>
            <a:r>
              <a:rPr lang="en-US" sz="2000" b="1" dirty="0" err="1">
                <a:solidFill>
                  <a:srgbClr val="660F56"/>
                </a:solidFill>
                <a:latin typeface="Sharp Grotesk PE Book 20"/>
                <a:ea typeface="Sharp Grotesk PE Book 20" panose="020B0505050702030204" pitchFamily="34" charset="0"/>
              </a:rPr>
              <a:t>Cymunedol</a:t>
            </a:r>
            <a:endParaRPr lang="en-US" sz="2000" b="1" dirty="0">
              <a:solidFill>
                <a:srgbClr val="660F56"/>
              </a:solidFill>
              <a:latin typeface="Sharp Grotesk PE Book 20"/>
              <a:ea typeface="Sharp Grotesk PE Book 20" panose="020B0505050702030204" pitchFamily="34" charset="0"/>
            </a:endParaRPr>
          </a:p>
          <a:p>
            <a:endParaRPr lang="en-US" sz="1800" b="1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Disgwylir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bob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o’r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 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lofnodi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cod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ymddygiad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sicrhau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bod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redeg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mewn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modd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trefnus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phroffesiynol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lle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mae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aelodau’n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parchu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barn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eraill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ac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gallu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mynegi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hunain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heb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ofn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na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bygythiad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o’u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barn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ymddangos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cyfryngau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Mae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trafodaeth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agored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chynhwysol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hanfodol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er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mwyn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 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gweithredu'n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effeithiol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ac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ni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ymddygiad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aflonyddgar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cael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ei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oddef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660F56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aelodau'n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torri'r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cod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ymddygiad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Cadeirydd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rhoi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rhybudd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ac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ymddygiad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fath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parhau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mae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gan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Cadeirydd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yr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hawl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i'w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gwahardd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o'r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cyfarfod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 Yna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bydd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y 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Grŵp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Cyswllt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Cymunedol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 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pleidleisio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a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yw'n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 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waharddiad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dros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dro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neu'n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</a:t>
            </a:r>
            <a:r>
              <a:rPr lang="en-US" sz="1400" dirty="0" err="1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barhaol</a:t>
            </a:r>
            <a:r>
              <a:rPr lang="en-US" sz="1400" dirty="0">
                <a:solidFill>
                  <a:srgbClr val="660F56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</a:p>
          <a:p>
            <a:endParaRPr lang="en-US" sz="1600" dirty="0">
              <a:solidFill>
                <a:srgbClr val="660F56"/>
              </a:solidFill>
              <a:latin typeface="Sharp Grotesk PE Book 20" panose="020B0505050702030204" pitchFamily="34" charset="0"/>
              <a:ea typeface="Sharp Grotesk PE Book 20" panose="020B0505050702030204" pitchFamily="34" charset="0"/>
            </a:endParaRPr>
          </a:p>
          <a:p>
            <a:endParaRPr lang="en-US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AD8E13-956A-0CB3-8AE1-2E14D8D9CE30}"/>
              </a:ext>
            </a:extLst>
          </p:cNvPr>
          <p:cNvSpPr txBox="1"/>
          <p:nvPr/>
        </p:nvSpPr>
        <p:spPr>
          <a:xfrm>
            <a:off x="260788" y="584800"/>
            <a:ext cx="7132790" cy="1624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Telerau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Cyfeirio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Grŵp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Cyswllt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Cymunedol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  <a:ea typeface="Sharp Grotesk PE Medium 20" panose="020B0605050702030204" pitchFamily="34" charset="0"/>
              </a:rPr>
              <a:t> </a:t>
            </a:r>
            <a:r>
              <a:rPr lang="en-US" sz="3200" b="1" dirty="0">
                <a:solidFill>
                  <a:srgbClr val="660F56"/>
                </a:solidFill>
                <a:latin typeface="Sharp Grotesk PE Medium 20"/>
              </a:rPr>
              <a:t>E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sgair</a:t>
            </a:r>
            <a:r>
              <a:rPr lang="en-GB" sz="3200" b="1" dirty="0">
                <a:solidFill>
                  <a:srgbClr val="660F56"/>
                </a:solidFill>
                <a:latin typeface="Sharp Grotesk PE Medium"/>
              </a:rPr>
              <a:t> </a:t>
            </a:r>
            <a:r>
              <a:rPr lang="en-GB" sz="3200" b="1" dirty="0" err="1">
                <a:solidFill>
                  <a:srgbClr val="660F56"/>
                </a:solidFill>
                <a:latin typeface="Sharp Grotesk PE Medium 20"/>
              </a:rPr>
              <a:t>Galed</a:t>
            </a:r>
            <a:r>
              <a:rPr lang="en-GB" sz="3200" b="1" dirty="0">
                <a:solidFill>
                  <a:srgbClr val="660F56"/>
                </a:solidFill>
                <a:latin typeface="Sharp Grotesk PE Medium 20"/>
              </a:rPr>
              <a:t> </a:t>
            </a:r>
            <a:endParaRPr lang="en-US" sz="2000" b="1" dirty="0">
              <a:solidFill>
                <a:srgbClr val="660F56"/>
              </a:solidFill>
              <a:latin typeface="Sharp Grotesk PE Medium 20"/>
              <a:ea typeface="Sharp Grotesk PE Medium 20" panose="020B0605050702030204" pitchFamily="34" charset="0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endParaRPr lang="en-US" sz="2000" b="1" dirty="0">
              <a:solidFill>
                <a:srgbClr val="660F56"/>
              </a:solidFill>
              <a:latin typeface="Sharp Grotesk PE Medium 20" panose="020B0605050702030204" pitchFamily="34" charset="0"/>
              <a:ea typeface="Sharp Grotesk PE Medium 20" panose="020B06050507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8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0749DCF784C64FA4B09737BB684361" ma:contentTypeVersion="23" ma:contentTypeDescription="Create a new document." ma:contentTypeScope="" ma:versionID="3defbecc6527e231b5d39e0c4cb21bfa">
  <xsd:schema xmlns:xsd="http://www.w3.org/2001/XMLSchema" xmlns:xs="http://www.w3.org/2001/XMLSchema" xmlns:p="http://schemas.microsoft.com/office/2006/metadata/properties" xmlns:ns1="http://schemas.microsoft.com/sharepoint/v3" xmlns:ns2="eee0ba2d-dd59-49f4-9f64-74a9377a7cfc" xmlns:ns3="0e46453b-465e-4f02-a030-ac0ed461272e" targetNamespace="http://schemas.microsoft.com/office/2006/metadata/properties" ma:root="true" ma:fieldsID="64e86057c687eec58d0294e6837ea1e4" ns1:_="" ns2:_="" ns3:_="">
    <xsd:import namespace="http://schemas.microsoft.com/sharepoint/v3"/>
    <xsd:import namespace="eee0ba2d-dd59-49f4-9f64-74a9377a7cfc"/>
    <xsd:import namespace="0e46453b-465e-4f02-a030-ac0ed461272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BillingMetadata" minOccurs="0"/>
                <xsd:element ref="ns3:_ApprovalAssignedTo" minOccurs="0"/>
                <xsd:element ref="ns3:_ApprovalRespondedBy" minOccurs="0"/>
                <xsd:element ref="ns3:_ApprovalSentBy" minOccurs="0"/>
                <xsd:element ref="ns3:_Approval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e0ba2d-dd59-49f4-9f64-74a9377a7cf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19415be-6bad-46a2-9b65-233afb491b35}" ma:internalName="TaxCatchAll" ma:showField="CatchAllData" ma:web="eee0ba2d-dd59-49f4-9f64-74a9377a7c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6453b-465e-4f02-a030-ac0ed46127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3aa43f2-ab22-4511-8df7-ae46da5b64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_ApprovalAssignedTo" ma:index="27" nillable="true" ma:displayName="Approvers" ma:list="UserInfo" ma:internalName="_ApprovalAssignedTo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RespondedBy" ma:index="28" nillable="true" ma:displayName="Responses" ma:list="UserInfo" ma:internalName="_ApprovalRespondedBy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entBy" ma:index="29" nillable="true" ma:displayName="Approval Creator" ma:list="UserInfo" ma:internalName="_ApprovalSent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ApprovalStatus" ma:index="30" nillable="true" ma:displayName="Approval status" ma:internalName="_ApprovalStatu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eee0ba2d-dd59-49f4-9f64-74a9377a7cfc" xsi:nil="true"/>
    <_Flow_SignoffStatus xmlns="0e46453b-465e-4f02-a030-ac0ed461272e" xsi:nil="true"/>
    <_ip_UnifiedCompliancePolicyProperties xmlns="http://schemas.microsoft.com/sharepoint/v3" xsi:nil="true"/>
    <lcf76f155ced4ddcb4097134ff3c332f xmlns="0e46453b-465e-4f02-a030-ac0ed461272e">
      <Terms xmlns="http://schemas.microsoft.com/office/infopath/2007/PartnerControls"/>
    </lcf76f155ced4ddcb4097134ff3c332f>
    <_ApprovalAssignedTo xmlns="0e46453b-465e-4f02-a030-ac0ed461272e">
      <UserInfo>
        <DisplayName/>
        <AccountId xsi:nil="true"/>
        <AccountType/>
      </UserInfo>
    </_ApprovalAssignedTo>
    <_ApprovalSentBy xmlns="0e46453b-465e-4f02-a030-ac0ed461272e">
      <UserInfo>
        <DisplayName/>
        <AccountId xsi:nil="true"/>
        <AccountType/>
      </UserInfo>
    </_ApprovalSentBy>
    <_ApprovalStatus xmlns="0e46453b-465e-4f02-a030-ac0ed461272e">0</_ApprovalStatus>
    <_ApprovalRespondedBy xmlns="0e46453b-465e-4f02-a030-ac0ed461272e">
      <UserInfo>
        <DisplayName/>
        <AccountId xsi:nil="true"/>
        <AccountType/>
      </UserInfo>
    </_ApprovalRespondedBy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668C9D-57B5-4A30-AEDA-9A9CF1D82293}"/>
</file>

<file path=customXml/itemProps2.xml><?xml version="1.0" encoding="utf-8"?>
<ds:datastoreItem xmlns:ds="http://schemas.openxmlformats.org/officeDocument/2006/customXml" ds:itemID="{6D0E0F44-4CDD-4900-850C-BA561920C39D}">
  <ds:schemaRefs>
    <ds:schemaRef ds:uri="0e46453b-465e-4f02-a030-ac0ed461272e"/>
    <ds:schemaRef ds:uri="eee0ba2d-dd59-49f4-9f64-74a9377a7cf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4798709-6EF6-417F-9967-8397FE4974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1172</Words>
  <Application>Microsoft Office PowerPoint</Application>
  <PresentationFormat>Widescreen</PresentationFormat>
  <Paragraphs>149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Inter</vt:lpstr>
      <vt:lpstr>Inter 1</vt:lpstr>
      <vt:lpstr>Sharp Grotesk PE Book 20</vt:lpstr>
      <vt:lpstr>Sharp Grotesk PE Medium</vt:lpstr>
      <vt:lpstr>Sharp Grotesk PE Medium 20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Eluned Lewis</dc:creator>
  <cp:lastModifiedBy>Kadun Rees</cp:lastModifiedBy>
  <cp:revision>5</cp:revision>
  <dcterms:created xsi:type="dcterms:W3CDTF">2025-03-28T07:13:10Z</dcterms:created>
  <dcterms:modified xsi:type="dcterms:W3CDTF">2025-11-10T10:03:02Z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0x0101003A0749DCF784C64FA4B09737BB684361</vt:lpwstr>
  </property>
  <property fmtid="{D5CDD505-2E9C-101B-9397-08002B2CF9AE}" pid="3" name="MediaServiceImageTags">
    <vt:lpwstr/>
  </property>
</Properties>
</file>